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3" r:id="rId8"/>
    <p:sldId id="262" r:id="rId9"/>
    <p:sldId id="264" r:id="rId10"/>
    <p:sldId id="261" r:id="rId11"/>
    <p:sldId id="266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E96E-68E7-4D8B-B614-08F547CABBBF}" type="datetimeFigureOut">
              <a:rPr lang="cs-CZ" smtClean="0"/>
              <a:t>24.11.2017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A9D41-FA53-4C0A-A2C4-9DBB3908F0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1321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E96E-68E7-4D8B-B614-08F547CABBBF}" type="datetimeFigureOut">
              <a:rPr lang="cs-CZ" smtClean="0"/>
              <a:t>24.11.2017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A9D41-FA53-4C0A-A2C4-9DBB3908F0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5437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E96E-68E7-4D8B-B614-08F547CABBBF}" type="datetimeFigureOut">
              <a:rPr lang="cs-CZ" smtClean="0"/>
              <a:t>24.11.2017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A9D41-FA53-4C0A-A2C4-9DBB3908F0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2660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E96E-68E7-4D8B-B614-08F547CABBBF}" type="datetimeFigureOut">
              <a:rPr lang="cs-CZ" smtClean="0"/>
              <a:t>24.11.2017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A9D41-FA53-4C0A-A2C4-9DBB3908F0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3156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E96E-68E7-4D8B-B614-08F547CABBBF}" type="datetimeFigureOut">
              <a:rPr lang="cs-CZ" smtClean="0"/>
              <a:t>24.11.2017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A9D41-FA53-4C0A-A2C4-9DBB3908F0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8584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E96E-68E7-4D8B-B614-08F547CABBBF}" type="datetimeFigureOut">
              <a:rPr lang="cs-CZ" smtClean="0"/>
              <a:t>24.11.2017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A9D41-FA53-4C0A-A2C4-9DBB3908F0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8412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E96E-68E7-4D8B-B614-08F547CABBBF}" type="datetimeFigureOut">
              <a:rPr lang="cs-CZ" smtClean="0"/>
              <a:t>24.11.2017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A9D41-FA53-4C0A-A2C4-9DBB3908F0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932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E96E-68E7-4D8B-B614-08F547CABBBF}" type="datetimeFigureOut">
              <a:rPr lang="cs-CZ" smtClean="0"/>
              <a:t>24.11.2017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A9D41-FA53-4C0A-A2C4-9DBB3908F0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5740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E96E-68E7-4D8B-B614-08F547CABBBF}" type="datetimeFigureOut">
              <a:rPr lang="cs-CZ" smtClean="0"/>
              <a:t>24.11.2017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A9D41-FA53-4C0A-A2C4-9DBB3908F0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0077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E96E-68E7-4D8B-B614-08F547CABBBF}" type="datetimeFigureOut">
              <a:rPr lang="cs-CZ" smtClean="0"/>
              <a:t>24.11.2017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A9D41-FA53-4C0A-A2C4-9DBB3908F0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428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E96E-68E7-4D8B-B614-08F547CABBBF}" type="datetimeFigureOut">
              <a:rPr lang="cs-CZ" smtClean="0"/>
              <a:t>24.11.2017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A9D41-FA53-4C0A-A2C4-9DBB3908F0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5604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0E96E-68E7-4D8B-B614-08F547CABBBF}" type="datetimeFigureOut">
              <a:rPr lang="cs-CZ" smtClean="0"/>
              <a:t>24.11.2017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A9D41-FA53-4C0A-A2C4-9DBB3908F0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527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lsi-portsmouth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1470025"/>
          </a:xfrm>
        </p:spPr>
        <p:txBody>
          <a:bodyPr>
            <a:normAutofit/>
          </a:bodyPr>
          <a:lstStyle/>
          <a:p>
            <a:r>
              <a:rPr lang="cs-CZ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Žijeme v Evropě</a:t>
            </a:r>
            <a:endParaRPr lang="cs-CZ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07604" y="4653136"/>
            <a:ext cx="6400800" cy="1296144"/>
          </a:xfrm>
        </p:spPr>
        <p:txBody>
          <a:bodyPr>
            <a:normAutofit/>
          </a:bodyPr>
          <a:lstStyle/>
          <a:p>
            <a:r>
              <a:rPr lang="cs-CZ" sz="2400" dirty="0" smtClean="0">
                <a:solidFill>
                  <a:srgbClr val="002060"/>
                </a:solidFill>
              </a:rPr>
              <a:t>Jana Anděl Valečková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Základní škola Přimda</a:t>
            </a:r>
            <a:endParaRPr lang="cs-CZ" sz="2400" dirty="0">
              <a:solidFill>
                <a:srgbClr val="00206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5" y="281635"/>
            <a:ext cx="318135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146186" y="6093296"/>
            <a:ext cx="8720608" cy="653157"/>
          </a:xfrm>
        </p:spPr>
        <p:txBody>
          <a:bodyPr/>
          <a:lstStyle/>
          <a:p>
            <a:r>
              <a:rPr lang="cs-CZ" dirty="0" smtClean="0">
                <a:solidFill>
                  <a:schemeClr val="tx2">
                    <a:lumMod val="50000"/>
                  </a:schemeClr>
                </a:solidFill>
              </a:rPr>
              <a:t>Tento projekt byl realizován za finanční podpory Evropské unie. Za obsah publikací (sdělení ) odpovídá výlučně autor. Publikace (sdělení) nereprezentují názory Evropské komise a Evropská komise neodpovídá za použití informací, jež jsou jejich obsahem.</a:t>
            </a:r>
            <a:endParaRPr lang="cs-CZ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323528" y="2852936"/>
            <a:ext cx="856895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b="1" dirty="0" smtClean="0">
                <a:solidFill>
                  <a:srgbClr val="002060"/>
                </a:solidFill>
              </a:rPr>
              <a:t>Jazykově-metodický kurs v Portsmouthu, jižní Anglie</a:t>
            </a:r>
            <a:endParaRPr lang="cs-CZ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565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LSI Portsmouth </a:t>
            </a:r>
            <a:endParaRPr lang="cs-CZ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484784"/>
            <a:ext cx="8280920" cy="4104456"/>
          </a:xfrm>
        </p:spPr>
        <p:txBody>
          <a:bodyPr>
            <a:normAutofit fontScale="62500" lnSpcReduction="20000"/>
          </a:bodyPr>
          <a:lstStyle/>
          <a:p>
            <a:r>
              <a:rPr lang="cs-CZ" dirty="0" smtClean="0">
                <a:solidFill>
                  <a:srgbClr val="002060"/>
                </a:solidFill>
              </a:rPr>
              <a:t>Webové stránky školy: </a:t>
            </a:r>
            <a:r>
              <a:rPr lang="cs-CZ" dirty="0" smtClean="0">
                <a:solidFill>
                  <a:srgbClr val="002060"/>
                </a:solidFill>
                <a:hlinkClick r:id="rId2"/>
              </a:rPr>
              <a:t>http://www.lsi-portsmouth.co.uk/</a:t>
            </a:r>
            <a:endParaRPr lang="cs-CZ" dirty="0" smtClean="0">
              <a:solidFill>
                <a:srgbClr val="002060"/>
              </a:solidFill>
            </a:endParaRPr>
          </a:p>
          <a:p>
            <a:r>
              <a:rPr lang="cs-CZ" dirty="0" smtClean="0">
                <a:solidFill>
                  <a:srgbClr val="002060"/>
                </a:solidFill>
              </a:rPr>
              <a:t>Dvoutýdenní jazykově-metodický kurs (31. 7. – 11. 8. 2017)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Výuka probíhala ve dvou blocích – dopoledne a odpoledne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První týden: dopoledne kurs obecné angličtiny ve skupině 10 studentů, odpoledne individuální výuka metodiky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Druhý týden: dopoledne kurs CLIL, odpoledne kurs metodiky (vyučující + 2 studentky )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Učebny vybaveny vhodnou technikou pro výuku angličtiny (projektory, interaktivní tabule aj.)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Studenti mohou využívat ve volném čase studovnu s knihovnou a počítači (samostudium)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Ubytování v hostitelské rodině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Kursu se zúčastnila i panenka Vašík</a:t>
            </a:r>
          </a:p>
          <a:p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1027" name="Picture 3" descr="C:\Projekty\Erasmus+\2016\Žijeme v Evropě\Portsmouth 2017 – kopie\Anglie 2017 (214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55584"/>
            <a:ext cx="2763194" cy="207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23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Kurs obecné angličtiny </a:t>
            </a:r>
            <a:endParaRPr lang="cs-CZ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4784"/>
            <a:ext cx="8003232" cy="2548880"/>
          </a:xfrm>
        </p:spPr>
        <p:txBody>
          <a:bodyPr>
            <a:normAutofit/>
          </a:bodyPr>
          <a:lstStyle/>
          <a:p>
            <a:r>
              <a:rPr lang="cs-CZ" sz="2400" dirty="0" smtClean="0">
                <a:solidFill>
                  <a:srgbClr val="002060"/>
                </a:solidFill>
              </a:rPr>
              <a:t>Kurs CPE v dopoledních hodinách (9:15 – 12:00)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Využívána učebnice …..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Desetičlenná skupina studentů různého věku, asi polovinu skupiny tvořili Švýcaři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Rozšiřována slovní zásoba, upevňována a rozšiřována gramatika </a:t>
            </a:r>
          </a:p>
          <a:p>
            <a:endParaRPr lang="cs-CZ" sz="2400" dirty="0" smtClean="0">
              <a:solidFill>
                <a:srgbClr val="002060"/>
              </a:solidFill>
            </a:endParaRPr>
          </a:p>
          <a:p>
            <a:endParaRPr lang="cs-CZ" sz="2400" dirty="0" smtClean="0">
              <a:solidFill>
                <a:srgbClr val="002060"/>
              </a:solidFill>
            </a:endParaRPr>
          </a:p>
          <a:p>
            <a:endParaRPr lang="cs-CZ" sz="2400" dirty="0" smtClean="0">
              <a:solidFill>
                <a:srgbClr val="002060"/>
              </a:solidFill>
            </a:endParaRPr>
          </a:p>
          <a:p>
            <a:endParaRPr lang="cs-CZ" sz="2400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Projekty\Erasmus+\2016\Žijeme v Evropě\Portsmouth 2017 – kopie\Anglie 2017 (5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789040"/>
            <a:ext cx="3532650" cy="264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465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Kurs metodiky</a:t>
            </a:r>
            <a:endParaRPr lang="cs-CZ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4784"/>
            <a:ext cx="5616624" cy="4752528"/>
          </a:xfrm>
        </p:spPr>
        <p:txBody>
          <a:bodyPr>
            <a:normAutofit fontScale="85000" lnSpcReduction="10000"/>
          </a:bodyPr>
          <a:lstStyle/>
          <a:p>
            <a:r>
              <a:rPr lang="cs-CZ" sz="2400" dirty="0" smtClean="0">
                <a:solidFill>
                  <a:srgbClr val="002060"/>
                </a:solidFill>
              </a:rPr>
              <a:t>Oba týdny v odpoledních hodinách (13:15 – 16:00)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První týden výuka 1:1, druhý týden vyučující + dvě studentky (učitelky z České republiky a Itálie)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Probírána témata dle potřeb studentek (jak vhodně vyučovat základní dovednosti - čtení, mluvení… ) – řada námětů pro výuku anglického (i jiného cizího) jazyka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Doporučena vhodná metodická literatura, kterou mohou učitelé využívat  ve svých hodinách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Řada tištěných i digitálních materiálů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Náslechová praxe v hodinách jiných učitelů (hospitace – příklady dobré praxe), rozbor poznatků získaných při hospitacích 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Procvičována i mluvnice – dle potřeb studentek</a:t>
            </a:r>
          </a:p>
          <a:p>
            <a:endParaRPr lang="cs-CZ" sz="2400" dirty="0" smtClean="0">
              <a:solidFill>
                <a:srgbClr val="002060"/>
              </a:solidFill>
            </a:endParaRPr>
          </a:p>
          <a:p>
            <a:endParaRPr lang="cs-CZ" sz="2400" dirty="0" smtClean="0">
              <a:solidFill>
                <a:srgbClr val="002060"/>
              </a:solidFill>
            </a:endParaRPr>
          </a:p>
          <a:p>
            <a:endParaRPr lang="cs-CZ" sz="2400" dirty="0" smtClean="0">
              <a:solidFill>
                <a:srgbClr val="002060"/>
              </a:solidFill>
            </a:endParaRPr>
          </a:p>
          <a:p>
            <a:endParaRPr lang="cs-CZ" sz="24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Projekty\Erasmus+\2016\Žijeme v Evropě\Portsmouth 2017 – kopie\Anglie 2017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74173"/>
            <a:ext cx="2685492" cy="358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725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6856" y="188640"/>
            <a:ext cx="8229600" cy="1143000"/>
          </a:xfrm>
        </p:spPr>
        <p:txBody>
          <a:bodyPr/>
          <a:lstStyle/>
          <a:p>
            <a: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Kurs CLIL</a:t>
            </a:r>
            <a:endParaRPr lang="cs-CZ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16365"/>
            <a:ext cx="8003232" cy="2808312"/>
          </a:xfrm>
        </p:spPr>
        <p:txBody>
          <a:bodyPr>
            <a:normAutofit lnSpcReduction="10000"/>
          </a:bodyPr>
          <a:lstStyle/>
          <a:p>
            <a:r>
              <a:rPr lang="cs-CZ" sz="2400" dirty="0" smtClean="0">
                <a:solidFill>
                  <a:srgbClr val="002060"/>
                </a:solidFill>
              </a:rPr>
              <a:t>Druhý týden v dopoledních hodinách (9:15 – 12:00)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vyučující + dvě studentky (učitelky z České republiky a Itálie)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Seznámení s metodou CLIL a jejím správným využíváním ve výuce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Náměty, příklady dobré praxe, řada tištěných materiálů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Doporučena literatura, kterou lze využít nejen v hodinách angličtiny</a:t>
            </a:r>
          </a:p>
          <a:p>
            <a:endParaRPr lang="cs-CZ" sz="2400" dirty="0" smtClean="0">
              <a:solidFill>
                <a:srgbClr val="002060"/>
              </a:solidFill>
            </a:endParaRPr>
          </a:p>
          <a:p>
            <a:endParaRPr lang="cs-CZ" sz="2400" dirty="0" smtClean="0">
              <a:solidFill>
                <a:srgbClr val="002060"/>
              </a:solidFill>
            </a:endParaRPr>
          </a:p>
          <a:p>
            <a:endParaRPr lang="cs-CZ" sz="24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Projekty\Erasmus+\2016\Žijeme v Evropě\Portsmouth 2017 – kopie\Anglie 2017 (66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05064"/>
            <a:ext cx="3240360" cy="243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Projekty\Erasmus+\2016\Žijeme v Evropě\Portsmouth 2017 – kopie\Anglie 2017 (638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22509"/>
            <a:ext cx="3240360" cy="243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929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Portsmouth – přímořské město</a:t>
            </a:r>
            <a:endParaRPr lang="cs-CZ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6444208" y="5831412"/>
            <a:ext cx="1928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2060"/>
                </a:solidFill>
              </a:rPr>
              <a:t>Nádraží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957114" y="5843687"/>
            <a:ext cx="1928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2060"/>
                </a:solidFill>
              </a:rPr>
              <a:t>Kašna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3631152" y="4098818"/>
            <a:ext cx="1928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2060"/>
                </a:solidFill>
              </a:rPr>
              <a:t>U sochy královny Viktorie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5123" name="Picture 3" descr="C:\Projekty\Erasmus+\2016\Žijeme v Evropě\Portsmouth 2017 – kopie\Anglie 2017 (64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451" y="1340768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Projekty\Erasmus+\2016\Žijeme v Evropě\Portsmouth 2017 – kopie\Anglie 2017 (646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368016"/>
            <a:ext cx="3095665" cy="2321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Projekty\Erasmus+\2016\Žijeme v Evropě\Portsmouth 2017 – kopie\Anglie 2017 (647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61" y="3368017"/>
            <a:ext cx="3095664" cy="232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428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Portsmouth – přímořské město</a:t>
            </a:r>
            <a:endParaRPr lang="cs-CZ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3563334" y="5802581"/>
            <a:ext cx="1928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2060"/>
                </a:solidFill>
              </a:rPr>
              <a:t>V docích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827584" y="4189730"/>
            <a:ext cx="1928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err="1" smtClean="0">
                <a:solidFill>
                  <a:srgbClr val="002060"/>
                </a:solidFill>
              </a:rPr>
              <a:t>Spinnaker</a:t>
            </a:r>
            <a:r>
              <a:rPr lang="cs-CZ" dirty="0" smtClean="0">
                <a:solidFill>
                  <a:srgbClr val="002060"/>
                </a:solidFill>
              </a:rPr>
              <a:t> Tower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2052" name="Picture 4" descr="C:\Projekty\Erasmus+\2016\Žijeme v Evropě\Portsmouth 2017 – kopie\Anglie 2017 (57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653" y="3452584"/>
            <a:ext cx="3031586" cy="2273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/>
          <p:cNvSpPr txBox="1"/>
          <p:nvPr/>
        </p:nvSpPr>
        <p:spPr>
          <a:xfrm>
            <a:off x="6372200" y="4220097"/>
            <a:ext cx="1928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2060"/>
                </a:solidFill>
              </a:rPr>
              <a:t>Moře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Projekty\Erasmus+\2016\Žijeme v Evropě\Portsmouth 2017 – kopie\Anglie 2017 (1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32" y="1484783"/>
            <a:ext cx="3440180" cy="258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Projekty\Erasmus+\2016\Žijeme v Evropě\Portsmouth 2017 – kopie\Anglie 2017 (669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561" y="1484782"/>
            <a:ext cx="3440180" cy="258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322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Historické doky v Portsmouthu</a:t>
            </a:r>
            <a:endParaRPr lang="cs-CZ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170311" y="3522204"/>
            <a:ext cx="2878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2060"/>
                </a:solidFill>
              </a:rPr>
              <a:t>Na palubě HMS </a:t>
            </a:r>
            <a:r>
              <a:rPr lang="cs-CZ" dirty="0" err="1" smtClean="0">
                <a:solidFill>
                  <a:srgbClr val="002060"/>
                </a:solidFill>
              </a:rPr>
              <a:t>Warrior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45309" y="6133946"/>
            <a:ext cx="1928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err="1" smtClean="0">
                <a:solidFill>
                  <a:srgbClr val="002060"/>
                </a:solidFill>
              </a:rPr>
              <a:t>Action</a:t>
            </a:r>
            <a:r>
              <a:rPr lang="cs-CZ" dirty="0" smtClean="0">
                <a:solidFill>
                  <a:srgbClr val="002060"/>
                </a:solidFill>
              </a:rPr>
              <a:t> Station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5912080" y="6162482"/>
            <a:ext cx="2815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2060"/>
                </a:solidFill>
              </a:rPr>
              <a:t>Lidé zde byli velmi přátelští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3075" name="Picture 3" descr="C:\Projekty\Erasmus+\2016\Žijeme v Evropě\Portsmouth 2017 – kopie\Anglie 2017 (474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55" y="1340768"/>
            <a:ext cx="2908581" cy="218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Projekty\Erasmus+\2016\Žijeme v Evropě\Portsmouth 2017 – kopie\Anglie 2017 (476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163" y="3973820"/>
            <a:ext cx="2877765" cy="215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Projekty\Erasmus+\2016\Žijeme v Evropě\Portsmouth 2017 – kopie\Anglie 2017 (490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367" y="1362886"/>
            <a:ext cx="2879091" cy="215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Projekty\Erasmus+\2016\Žijeme v Evropě\Portsmouth 2017 – kopie\Anglie 2017 (607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55" y="3991707"/>
            <a:ext cx="2856317" cy="21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Projekty\Erasmus+\2016\Žijeme v Evropě\Portsmouth 2017 – kopie\Anglie 2017 (25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288" y="2255917"/>
            <a:ext cx="2944585" cy="220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ovéPole 12"/>
          <p:cNvSpPr txBox="1"/>
          <p:nvPr/>
        </p:nvSpPr>
        <p:spPr>
          <a:xfrm>
            <a:off x="5915040" y="3549256"/>
            <a:ext cx="2878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err="1" smtClean="0">
                <a:solidFill>
                  <a:srgbClr val="002060"/>
                </a:solidFill>
              </a:rPr>
              <a:t>Submarine</a:t>
            </a:r>
            <a:r>
              <a:rPr lang="cs-CZ" dirty="0" smtClean="0">
                <a:solidFill>
                  <a:srgbClr val="002060"/>
                </a:solidFill>
              </a:rPr>
              <a:t> Museum</a:t>
            </a:r>
            <a:endParaRPr lang="cs-CZ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317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Rodný dům Ch. Dickense</a:t>
            </a:r>
            <a:endParaRPr lang="cs-CZ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3505120" y="4735472"/>
            <a:ext cx="2065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2060"/>
                </a:solidFill>
              </a:rPr>
              <a:t>V Dickensově domě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62222" y="6133946"/>
            <a:ext cx="2541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2060"/>
                </a:solidFill>
              </a:rPr>
              <a:t>Dickensova kolébka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4100" name="Picture 4" descr="C:\Projekty\Erasmus+\2016\Žijeme v Evropě\Portsmouth 2017 – kopie\Anglie 2017 (38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589" y="2371549"/>
            <a:ext cx="3008444" cy="225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/>
          <p:cNvSpPr txBox="1"/>
          <p:nvPr/>
        </p:nvSpPr>
        <p:spPr>
          <a:xfrm>
            <a:off x="5075798" y="6237312"/>
            <a:ext cx="4068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2060"/>
                </a:solidFill>
              </a:rPr>
              <a:t>Na tomto lůžku slavný spisovatel skonal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4099" name="Picture 3" descr="C:\Projekty\Erasmus+\2016\Žijeme v Evropě\Portsmouth 2017 – kopie\Anglie 2017 (40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74759"/>
            <a:ext cx="3008444" cy="225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Projekty\Erasmus+\2016\Žijeme v Evropě\Portsmouth 2017 – kopie\Anglie 2017 (405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892884"/>
            <a:ext cx="2988082" cy="224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Projekty\Erasmus+\2016\Žijeme v Evropě\Portsmouth 2017 – kopie\Anglie 2017 (389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1" y="1190034"/>
            <a:ext cx="2988079" cy="224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Projekty\Erasmus+\2016\Žijeme v Evropě\Portsmouth 2017 – kopie\Anglie 2017 (410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92884"/>
            <a:ext cx="2988082" cy="224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ovéPole 13"/>
          <p:cNvSpPr txBox="1"/>
          <p:nvPr/>
        </p:nvSpPr>
        <p:spPr>
          <a:xfrm>
            <a:off x="6156176" y="3437220"/>
            <a:ext cx="2541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2060"/>
                </a:solidFill>
              </a:rPr>
              <a:t>Se spisovatelovou bustou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440708" y="3445467"/>
            <a:ext cx="2541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2060"/>
                </a:solidFill>
              </a:rPr>
              <a:t>V jedné z místností</a:t>
            </a:r>
            <a:endParaRPr lang="cs-CZ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712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Bath</a:t>
            </a:r>
            <a:endParaRPr lang="cs-CZ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4784"/>
            <a:ext cx="8003232" cy="1368152"/>
          </a:xfrm>
        </p:spPr>
        <p:txBody>
          <a:bodyPr>
            <a:normAutofit/>
          </a:bodyPr>
          <a:lstStyle/>
          <a:p>
            <a:r>
              <a:rPr lang="cs-CZ" sz="2400" dirty="0" smtClean="0">
                <a:solidFill>
                  <a:srgbClr val="002060"/>
                </a:solidFill>
              </a:rPr>
              <a:t>Škola organizuje pro studenty sobotní výlety </a:t>
            </a:r>
            <a:r>
              <a:rPr lang="cs-CZ" sz="2400" dirty="0" smtClean="0">
                <a:solidFill>
                  <a:srgbClr val="002060"/>
                </a:solidFill>
                <a:sym typeface="Wingdings" panose="05000000000000000000" pitchFamily="2" charset="2"/>
              </a:rPr>
              <a:t> možnost seznámit se s kulturou, historií a geografií jižní Anglie</a:t>
            </a:r>
          </a:p>
          <a:p>
            <a:r>
              <a:rPr lang="cs-CZ" sz="2400" dirty="0" smtClean="0">
                <a:solidFill>
                  <a:srgbClr val="002060"/>
                </a:solidFill>
                <a:sym typeface="Wingdings" panose="05000000000000000000" pitchFamily="2" charset="2"/>
              </a:rPr>
              <a:t>Sobota 5. srpna 2017 – výlet do lázeňského města </a:t>
            </a:r>
            <a:r>
              <a:rPr lang="cs-CZ" sz="2400" dirty="0" err="1" smtClean="0">
                <a:solidFill>
                  <a:srgbClr val="002060"/>
                </a:solidFill>
                <a:sym typeface="Wingdings" panose="05000000000000000000" pitchFamily="2" charset="2"/>
              </a:rPr>
              <a:t>Bath</a:t>
            </a:r>
            <a:endParaRPr lang="cs-CZ" sz="2400" dirty="0" smtClean="0">
              <a:solidFill>
                <a:srgbClr val="002060"/>
              </a:solidFill>
            </a:endParaRPr>
          </a:p>
          <a:p>
            <a:endParaRPr lang="cs-CZ" sz="2400" dirty="0" smtClean="0">
              <a:solidFill>
                <a:srgbClr val="002060"/>
              </a:solidFill>
            </a:endParaRPr>
          </a:p>
          <a:p>
            <a:endParaRPr lang="cs-CZ" sz="2400" dirty="0" smtClean="0">
              <a:solidFill>
                <a:srgbClr val="002060"/>
              </a:solidFill>
            </a:endParaRPr>
          </a:p>
          <a:p>
            <a:endParaRPr lang="cs-CZ" sz="2400" dirty="0" smtClean="0">
              <a:solidFill>
                <a:srgbClr val="002060"/>
              </a:solidFill>
            </a:endParaRPr>
          </a:p>
          <a:p>
            <a:endParaRPr lang="cs-CZ" sz="2400" dirty="0">
              <a:solidFill>
                <a:srgbClr val="002060"/>
              </a:solidFill>
            </a:endParaRPr>
          </a:p>
        </p:txBody>
      </p:sp>
      <p:pic>
        <p:nvPicPr>
          <p:cNvPr id="4098" name="Picture 2" descr="C:\Projekty\Erasmus+\2016\Žijeme v Evropě\Portsmouth 2017 – kopie\Anglie 2017 (226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17032"/>
            <a:ext cx="2860577" cy="214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Projekty\Erasmus+\2016\Žijeme v Evropě\Portsmouth 2017 – kopie\Anglie 2017 (34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15712"/>
            <a:ext cx="2838780" cy="212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Projekty\Erasmus+\2016\Žijeme v Evropě\Portsmouth 2017 – kopie\Anglie 2017 (359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33379"/>
            <a:ext cx="2838780" cy="212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3586739" y="5058638"/>
            <a:ext cx="1928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err="1" smtClean="0">
                <a:solidFill>
                  <a:srgbClr val="002060"/>
                </a:solidFill>
              </a:rPr>
              <a:t>Pulteney</a:t>
            </a:r>
            <a:r>
              <a:rPr lang="cs-CZ" dirty="0" smtClean="0">
                <a:solidFill>
                  <a:srgbClr val="002060"/>
                </a:solidFill>
              </a:rPr>
              <a:t> </a:t>
            </a:r>
            <a:r>
              <a:rPr lang="cs-CZ" dirty="0" err="1" smtClean="0">
                <a:solidFill>
                  <a:srgbClr val="002060"/>
                </a:solidFill>
              </a:rPr>
              <a:t>Bridge</a:t>
            </a:r>
            <a:r>
              <a:rPr lang="cs-CZ" dirty="0" smtClean="0">
                <a:solidFill>
                  <a:srgbClr val="002060"/>
                </a:solidFill>
              </a:rPr>
              <a:t> nad </a:t>
            </a:r>
            <a:r>
              <a:rPr lang="cs-CZ" dirty="0" err="1" smtClean="0">
                <a:solidFill>
                  <a:srgbClr val="002060"/>
                </a:solidFill>
              </a:rPr>
              <a:t>Avonou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45309" y="5949280"/>
            <a:ext cx="1928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2060"/>
                </a:solidFill>
              </a:rPr>
              <a:t>Římské lázně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6539067" y="5949280"/>
            <a:ext cx="1928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err="1" smtClean="0">
                <a:solidFill>
                  <a:srgbClr val="002060"/>
                </a:solidFill>
              </a:rPr>
              <a:t>Royal</a:t>
            </a:r>
            <a:r>
              <a:rPr lang="cs-CZ" dirty="0" smtClean="0">
                <a:solidFill>
                  <a:srgbClr val="002060"/>
                </a:solidFill>
              </a:rPr>
              <a:t> </a:t>
            </a:r>
            <a:r>
              <a:rPr lang="cs-CZ" dirty="0" err="1" smtClean="0">
                <a:solidFill>
                  <a:srgbClr val="002060"/>
                </a:solidFill>
              </a:rPr>
              <a:t>Crescent</a:t>
            </a:r>
            <a:endParaRPr lang="cs-CZ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865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Děkuji za pozornost!</a:t>
            </a:r>
            <a:endParaRPr lang="cs-CZ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2" name="Picture 4" descr="C:\Projekty\Erasmus+\2016\Žijeme v Evropě\Portsmouth 2017 – kopie\Anglie 2017 (6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591" y="1556792"/>
            <a:ext cx="5328592" cy="39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88043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452</Words>
  <Application>Microsoft Office PowerPoint</Application>
  <PresentationFormat>Předvádění na obrazovce (4:3)</PresentationFormat>
  <Paragraphs>67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Žijeme v Evropě</vt:lpstr>
      <vt:lpstr>LSI Portsmouth </vt:lpstr>
      <vt:lpstr>Kurs obecné angličtiny </vt:lpstr>
      <vt:lpstr>Kurs metodiky</vt:lpstr>
      <vt:lpstr>Kurs CLIL</vt:lpstr>
      <vt:lpstr>Portsmouth – přímořské město</vt:lpstr>
      <vt:lpstr>Portsmouth – přímořské město</vt:lpstr>
      <vt:lpstr>Historické doky v Portsmouthu</vt:lpstr>
      <vt:lpstr>Rodný dům Ch. Dickense</vt:lpstr>
      <vt:lpstr>Bath</vt:lpstr>
      <vt:lpstr>Děkuji za pozornost!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Žijeme v Evropě</dc:title>
  <dc:creator>Jana</dc:creator>
  <cp:lastModifiedBy>Jana</cp:lastModifiedBy>
  <cp:revision>21</cp:revision>
  <dcterms:created xsi:type="dcterms:W3CDTF">2017-11-23T17:44:32Z</dcterms:created>
  <dcterms:modified xsi:type="dcterms:W3CDTF">2017-11-24T18:45:10Z</dcterms:modified>
</cp:coreProperties>
</file>