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1" r:id="rId8"/>
    <p:sldId id="267" r:id="rId9"/>
    <p:sldId id="26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EE44419-0750-4DEE-8C43-251AB6684AE3}" type="datetimeFigureOut">
              <a:rPr lang="cs-CZ" smtClean="0"/>
              <a:pPr/>
              <a:t>13.5.2012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60D451C-4497-406C-8D87-C9FCC041D98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s.wikipedia.org/wiki/Soubor:Cyril_and_Methodius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2zskolin.cz/panovnici/01/01.htm" TargetMode="External"/><Relationship Id="rId2" Type="http://schemas.openxmlformats.org/officeDocument/2006/relationships/hyperlink" Target="http://www.ucebnice-dejepisu.ic.cz/0411-rany-stredovek-velka-morava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404664"/>
            <a:ext cx="4388024" cy="1037977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cs-CZ" b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Great </a:t>
            </a:r>
            <a:r>
              <a:rPr lang="cs-CZ" b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Moravia</a:t>
            </a:r>
            <a:endParaRPr lang="cs-CZ" b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5517232"/>
            <a:ext cx="7848872" cy="1059904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The Great Moravian Empire was the first known state of West Slavs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059832" y="1412776"/>
            <a:ext cx="278313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800" i="1" dirty="0" smtClean="0"/>
              <a:t>(</a:t>
            </a:r>
            <a:r>
              <a:rPr lang="la-Latn" sz="2800" i="1" dirty="0" smtClean="0"/>
              <a:t>Moravia Magna</a:t>
            </a:r>
            <a:r>
              <a:rPr lang="cs-CZ" sz="2800" i="1" dirty="0" smtClean="0"/>
              <a:t>)</a:t>
            </a:r>
            <a:endParaRPr lang="cs-CZ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3314" name="Picture 2" descr="http://upload.wikimedia.org/wikipedia/commons/e/e2/Central_europe_9th_centur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060848"/>
            <a:ext cx="6600733" cy="396044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9752" y="332656"/>
            <a:ext cx="2304256" cy="1080120"/>
          </a:xfrm>
        </p:spPr>
        <p:txBody>
          <a:bodyPr>
            <a:normAutofit/>
          </a:bodyPr>
          <a:lstStyle/>
          <a:p>
            <a:r>
              <a:rPr lang="cs-CZ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Mojmír I</a:t>
            </a:r>
            <a:endParaRPr lang="cs-CZ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75856" y="2465512"/>
            <a:ext cx="4680520" cy="4392488"/>
          </a:xfrm>
        </p:spPr>
        <p:txBody>
          <a:bodyPr>
            <a:noAutofit/>
          </a:bodyPr>
          <a:lstStyle/>
          <a:p>
            <a:pPr algn="ctr"/>
            <a:r>
              <a:rPr lang="en-GB" sz="2400" dirty="0" err="1" smtClean="0"/>
              <a:t>Mojmír</a:t>
            </a:r>
            <a:r>
              <a:rPr lang="en-GB" sz="2400" dirty="0" smtClean="0"/>
              <a:t> was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en-GB" sz="2400" dirty="0" smtClean="0"/>
              <a:t>firs</a:t>
            </a:r>
            <a:r>
              <a:rPr lang="cs-CZ" sz="2400" dirty="0" smtClean="0"/>
              <a:t>t</a:t>
            </a:r>
            <a:r>
              <a:rPr lang="en-GB" sz="2400" dirty="0" smtClean="0"/>
              <a:t> famous Great Moravia</a:t>
            </a:r>
            <a:r>
              <a:rPr lang="cs-CZ" sz="2400" dirty="0" smtClean="0"/>
              <a:t>‘s</a:t>
            </a:r>
            <a:r>
              <a:rPr lang="en-GB" sz="2400" dirty="0" smtClean="0"/>
              <a:t> ruler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en-GB" sz="2400" dirty="0" smtClean="0"/>
              <a:t>founder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House </a:t>
            </a:r>
            <a:r>
              <a:rPr lang="cs-CZ" sz="2400" dirty="0" err="1" smtClean="0"/>
              <a:t>of</a:t>
            </a:r>
            <a:r>
              <a:rPr lang="en-GB" sz="2400" dirty="0" smtClean="0"/>
              <a:t> </a:t>
            </a:r>
            <a:r>
              <a:rPr lang="en-GB" sz="2400" dirty="0" err="1" smtClean="0"/>
              <a:t>Mojmír</a:t>
            </a:r>
            <a:r>
              <a:rPr lang="en-GB" sz="2400" dirty="0" smtClean="0"/>
              <a:t>.</a:t>
            </a:r>
            <a:r>
              <a:rPr lang="cs-CZ" sz="2400" dirty="0" smtClean="0"/>
              <a:t> </a:t>
            </a:r>
          </a:p>
          <a:p>
            <a:pPr algn="ctr">
              <a:buNone/>
            </a:pPr>
            <a:r>
              <a:rPr lang="cs-CZ" sz="2400" dirty="0" smtClean="0"/>
              <a:t>  </a:t>
            </a:r>
          </a:p>
          <a:p>
            <a:pPr algn="ctr">
              <a:buNone/>
            </a:pPr>
            <a:endParaRPr lang="en-GB" sz="2000" dirty="0"/>
          </a:p>
        </p:txBody>
      </p:sp>
      <p:sp>
        <p:nvSpPr>
          <p:cNvPr id="1030" name="AutoShape 6" descr="http://www.kniznica-rv.sk/publikacie/images/rastislav.gif"/>
          <p:cNvSpPr>
            <a:spLocks noChangeAspect="1" noChangeArrowheads="1"/>
          </p:cNvSpPr>
          <p:nvPr/>
        </p:nvSpPr>
        <p:spPr bwMode="auto">
          <a:xfrm>
            <a:off x="2079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2" name="AutoShape 8" descr="http://www.cojeco.cz/attach/ilustrations/3b44a12db5987.jpg"/>
          <p:cNvSpPr>
            <a:spLocks noChangeAspect="1" noChangeArrowheads="1"/>
          </p:cNvSpPr>
          <p:nvPr/>
        </p:nvSpPr>
        <p:spPr bwMode="auto">
          <a:xfrm>
            <a:off x="207963" y="-3322638"/>
            <a:ext cx="3429000" cy="6934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4" name="AutoShape 10" descr="http://www.cojeco.cz/attach/ilustrations/3b44a12db5987.jpg"/>
          <p:cNvSpPr>
            <a:spLocks noChangeAspect="1" noChangeArrowheads="1"/>
          </p:cNvSpPr>
          <p:nvPr/>
        </p:nvSpPr>
        <p:spPr bwMode="auto">
          <a:xfrm>
            <a:off x="207963" y="-3322638"/>
            <a:ext cx="3429000" cy="6934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4" name="Picture 14" descr="Mojmír I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2880320" cy="3168352"/>
          </a:xfrm>
          <a:prstGeom prst="rect">
            <a:avLst/>
          </a:prstGeom>
          <a:noFill/>
        </p:spPr>
      </p:pic>
      <p:sp>
        <p:nvSpPr>
          <p:cNvPr id="15" name="TextovéPole 14"/>
          <p:cNvSpPr txBox="1"/>
          <p:nvPr/>
        </p:nvSpPr>
        <p:spPr>
          <a:xfrm>
            <a:off x="611560" y="4941168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Mojmír I. 830-846</a:t>
            </a:r>
          </a:p>
          <a:p>
            <a:r>
              <a:rPr lang="cs-CZ" sz="2400" dirty="0" smtClean="0"/>
              <a:t>     </a:t>
            </a:r>
            <a:r>
              <a:rPr lang="cs-CZ" sz="2400" dirty="0" smtClean="0">
                <a:solidFill>
                  <a:srgbClr val="FF0000"/>
                </a:solidFill>
              </a:rPr>
              <a:t>(</a:t>
            </a:r>
            <a:r>
              <a:rPr lang="cs-CZ" sz="2400" dirty="0" err="1" smtClean="0"/>
              <a:t>reign</a:t>
            </a:r>
            <a:r>
              <a:rPr lang="cs-CZ" sz="2400" dirty="0" smtClean="0">
                <a:solidFill>
                  <a:srgbClr val="FF0000"/>
                </a:solidFill>
              </a:rPr>
              <a:t>)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7956376" y="630932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 smtClean="0">
                <a:solidFill>
                  <a:schemeClr val="tx1">
                    <a:lumMod val="95000"/>
                  </a:schemeClr>
                </a:solidFill>
              </a:rPr>
              <a:t>NEXT</a:t>
            </a:r>
            <a:endParaRPr lang="cs-CZ" u="sng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99792" y="260648"/>
            <a:ext cx="4104456" cy="922115"/>
          </a:xfrm>
        </p:spPr>
        <p:txBody>
          <a:bodyPr>
            <a:normAutofit/>
          </a:bodyPr>
          <a:lstStyle/>
          <a:p>
            <a:r>
              <a:rPr lang="cs-CZ" sz="4800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Rostislav</a:t>
            </a:r>
            <a:endParaRPr lang="cs-CZ" sz="4800" b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75856" y="2276872"/>
            <a:ext cx="4752528" cy="4176464"/>
          </a:xfrm>
        </p:spPr>
        <p:txBody>
          <a:bodyPr/>
          <a:lstStyle/>
          <a:p>
            <a:r>
              <a:rPr lang="en-GB" sz="2400" dirty="0" err="1" smtClean="0"/>
              <a:t>Rostislav</a:t>
            </a:r>
            <a:r>
              <a:rPr lang="en-GB" sz="2400" dirty="0" smtClean="0"/>
              <a:t> </a:t>
            </a:r>
            <a:r>
              <a:rPr lang="en-GB" sz="2400" dirty="0" smtClean="0"/>
              <a:t>was the second Great Moravia‘s prince. </a:t>
            </a:r>
            <a:endParaRPr lang="cs-CZ" sz="2400" dirty="0" smtClean="0"/>
          </a:p>
          <a:p>
            <a:r>
              <a:rPr lang="cs-CZ" sz="2400" dirty="0" smtClean="0"/>
              <a:t>He </a:t>
            </a:r>
            <a:r>
              <a:rPr lang="cs-CZ" sz="2400" dirty="0" err="1" smtClean="0"/>
              <a:t>invited</a:t>
            </a:r>
            <a:r>
              <a:rPr lang="cs-CZ" sz="2400" dirty="0" smtClean="0"/>
              <a:t> Cyril </a:t>
            </a:r>
            <a:r>
              <a:rPr lang="cs-CZ" sz="2400" dirty="0" err="1" smtClean="0"/>
              <a:t>and</a:t>
            </a:r>
            <a:r>
              <a:rPr lang="cs-CZ" sz="2400" dirty="0" smtClean="0"/>
              <a:t> </a:t>
            </a:r>
            <a:r>
              <a:rPr lang="cs-CZ" sz="2400" dirty="0" err="1" smtClean="0"/>
              <a:t>Methodius</a:t>
            </a:r>
            <a:r>
              <a:rPr lang="cs-CZ" sz="2400" dirty="0" smtClean="0"/>
              <a:t> </a:t>
            </a:r>
            <a:r>
              <a:rPr lang="cs-CZ" sz="2400" dirty="0" smtClean="0"/>
              <a:t>to Great </a:t>
            </a:r>
            <a:r>
              <a:rPr lang="cs-CZ" sz="2400" dirty="0" err="1" smtClean="0"/>
              <a:t>Moravia</a:t>
            </a:r>
            <a:r>
              <a:rPr lang="cs-CZ" sz="2400" dirty="0" smtClean="0"/>
              <a:t>. </a:t>
            </a:r>
          </a:p>
          <a:p>
            <a:pPr>
              <a:buNone/>
            </a:pPr>
            <a:endParaRPr lang="cs-CZ" sz="2000" dirty="0" smtClean="0"/>
          </a:p>
          <a:p>
            <a:endParaRPr lang="en-GB" sz="1800" dirty="0"/>
          </a:p>
        </p:txBody>
      </p:sp>
      <p:pic>
        <p:nvPicPr>
          <p:cNvPr id="5" name="Picture 12" descr="http://www.2zskolin.cz/panovnici/01/Image4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6"/>
            <a:ext cx="2736304" cy="3312368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395536" y="4149080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Rostislav 846-870</a:t>
            </a:r>
          </a:p>
          <a:p>
            <a:r>
              <a:rPr lang="cs-CZ" sz="2400" dirty="0" smtClean="0">
                <a:solidFill>
                  <a:srgbClr val="FF0000"/>
                </a:solidFill>
              </a:rPr>
              <a:t>    (</a:t>
            </a:r>
            <a:r>
              <a:rPr lang="cs-CZ" sz="2400" dirty="0" err="1" smtClean="0"/>
              <a:t>reign</a:t>
            </a:r>
            <a:r>
              <a:rPr lang="cs-CZ" sz="2400" dirty="0" smtClean="0">
                <a:solidFill>
                  <a:srgbClr val="FF0000"/>
                </a:solidFill>
              </a:rPr>
              <a:t>)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499176" cy="1143000"/>
          </a:xfrm>
        </p:spPr>
        <p:txBody>
          <a:bodyPr/>
          <a:lstStyle/>
          <a:p>
            <a:r>
              <a:rPr lang="cs-CZ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St Cyril </a:t>
            </a:r>
            <a:r>
              <a:rPr lang="cs-CZ" b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and</a:t>
            </a:r>
            <a:r>
              <a:rPr lang="cs-CZ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St </a:t>
            </a:r>
            <a:r>
              <a:rPr lang="cs-CZ" b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Methodius</a:t>
            </a:r>
            <a:endParaRPr lang="cs-CZ" b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797152"/>
            <a:ext cx="8748464" cy="2060848"/>
          </a:xfrm>
        </p:spPr>
        <p:txBody>
          <a:bodyPr>
            <a:normAutofit/>
          </a:bodyPr>
          <a:lstStyle/>
          <a:p>
            <a:r>
              <a:rPr lang="en-US" dirty="0" smtClean="0"/>
              <a:t>Saints Cyril and Methodius,  brothers from Thessaloniki, are known as Apostles of the Slavs and the Slavonic missionaries.</a:t>
            </a:r>
            <a:endParaRPr lang="cs-CZ" dirty="0"/>
          </a:p>
        </p:txBody>
      </p:sp>
      <p:pic>
        <p:nvPicPr>
          <p:cNvPr id="15362" name="Picture 2" descr="http://2.bp.blogspot.com/-0b5BkZ_jjVw/Tg7l1Q8xoHI/AAAAAAAABp0/jTQwOhVWmsg/s1600/25-cyril-a-metodej-na-morave%255B1%255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84784"/>
            <a:ext cx="6768752" cy="33843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St Cyril </a:t>
            </a:r>
            <a:r>
              <a:rPr lang="cs-CZ" b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and</a:t>
            </a:r>
            <a:r>
              <a:rPr lang="cs-CZ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St </a:t>
            </a:r>
            <a:r>
              <a:rPr lang="cs-CZ" b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Methodius</a:t>
            </a:r>
            <a:r>
              <a:rPr lang="cs-CZ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endParaRPr lang="cs-CZ" b="0" dirty="0">
              <a:solidFill>
                <a:srgbClr val="FFC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844824"/>
            <a:ext cx="5429288" cy="4608512"/>
          </a:xfrm>
        </p:spPr>
        <p:txBody>
          <a:bodyPr>
            <a:normAutofit/>
          </a:bodyPr>
          <a:lstStyle/>
          <a:p>
            <a:r>
              <a:rPr lang="en-GB" sz="3600" dirty="0" smtClean="0"/>
              <a:t>Cyril and Methodius created the </a:t>
            </a:r>
            <a:r>
              <a:rPr lang="en-GB" sz="3600" dirty="0" err="1" smtClean="0"/>
              <a:t>Glagolitic</a:t>
            </a:r>
            <a:r>
              <a:rPr lang="en-GB" sz="3600" dirty="0" smtClean="0"/>
              <a:t> script and used a Slavonic liturgical language.</a:t>
            </a:r>
          </a:p>
          <a:p>
            <a:r>
              <a:rPr lang="en-GB" sz="3600" dirty="0" smtClean="0"/>
              <a:t>Cyril 827* - 869+ </a:t>
            </a:r>
            <a:r>
              <a:rPr lang="en-GB" sz="3600" dirty="0" smtClean="0"/>
              <a:t> </a:t>
            </a:r>
            <a:endParaRPr lang="en-GB" sz="3600" dirty="0" smtClean="0"/>
          </a:p>
          <a:p>
            <a:r>
              <a:rPr lang="en-GB" sz="3600" dirty="0" smtClean="0"/>
              <a:t>Met</a:t>
            </a:r>
            <a:r>
              <a:rPr lang="cs-CZ" sz="3600" dirty="0" err="1" smtClean="0"/>
              <a:t>hodius</a:t>
            </a:r>
            <a:r>
              <a:rPr lang="en-GB" sz="3600" dirty="0" smtClean="0"/>
              <a:t> </a:t>
            </a:r>
            <a:r>
              <a:rPr lang="en-GB" sz="3600" dirty="0" smtClean="0"/>
              <a:t>815* - 885+ </a:t>
            </a:r>
          </a:p>
          <a:p>
            <a:endParaRPr lang="cs-CZ" dirty="0"/>
          </a:p>
        </p:txBody>
      </p:sp>
      <p:pic>
        <p:nvPicPr>
          <p:cNvPr id="7170" name="Picture 2" descr="http://upload.wikimedia.org/wikipedia/commons/thumb/7/7f/Cyril_and_Methodius.jpg/220px-Cyril_and_Methodiu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484784"/>
            <a:ext cx="2952328" cy="4824536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03848" y="260648"/>
            <a:ext cx="3682752" cy="1143000"/>
          </a:xfrm>
        </p:spPr>
        <p:txBody>
          <a:bodyPr/>
          <a:lstStyle/>
          <a:p>
            <a:r>
              <a:rPr lang="cs-CZ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Svatopluk</a:t>
            </a:r>
            <a:endParaRPr lang="cs-CZ" b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14810" y="2571744"/>
            <a:ext cx="4042792" cy="195849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In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time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Svatopluk‘s </a:t>
            </a:r>
            <a:r>
              <a:rPr lang="cs-CZ" sz="2400" dirty="0" err="1" smtClean="0"/>
              <a:t>reign</a:t>
            </a:r>
            <a:r>
              <a:rPr lang="cs-CZ" sz="2400" dirty="0" smtClean="0"/>
              <a:t>, </a:t>
            </a:r>
            <a:r>
              <a:rPr lang="cs-CZ" sz="2400" dirty="0" smtClean="0"/>
              <a:t>Bohemia </a:t>
            </a:r>
            <a:r>
              <a:rPr lang="cs-CZ" sz="2400" dirty="0" err="1" smtClean="0"/>
              <a:t>was</a:t>
            </a:r>
            <a:r>
              <a:rPr lang="cs-CZ" sz="2400" dirty="0" smtClean="0"/>
              <a:t> part </a:t>
            </a:r>
            <a:r>
              <a:rPr lang="cs-CZ" sz="2400" dirty="0" err="1" smtClean="0"/>
              <a:t>of</a:t>
            </a:r>
            <a:r>
              <a:rPr lang="cs-CZ" sz="2400" dirty="0" smtClean="0"/>
              <a:t> Great </a:t>
            </a:r>
            <a:r>
              <a:rPr lang="cs-CZ" sz="2400" dirty="0" err="1" smtClean="0"/>
              <a:t>Moravia</a:t>
            </a:r>
            <a:r>
              <a:rPr lang="cs-CZ" sz="2400" dirty="0" smtClean="0"/>
              <a:t>.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pic>
        <p:nvPicPr>
          <p:cNvPr id="4" name="Picture 2" descr="http://www.2zskolin.cz/panovnici/01/Image4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2664296" cy="3456384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323528" y="443711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Svatopluk I. 870-894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          (</a:t>
            </a:r>
            <a:r>
              <a:rPr lang="cs-CZ" sz="2400" b="1" dirty="0" err="1" smtClean="0"/>
              <a:t>reign</a:t>
            </a:r>
            <a:r>
              <a:rPr lang="cs-CZ" sz="2400" b="1" dirty="0" smtClean="0">
                <a:solidFill>
                  <a:srgbClr val="FF0000"/>
                </a:solidFill>
              </a:rPr>
              <a:t>)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endParaRPr lang="en-GB" sz="24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31840" y="404664"/>
            <a:ext cx="2458616" cy="1135888"/>
          </a:xfrm>
        </p:spPr>
        <p:txBody>
          <a:bodyPr/>
          <a:lstStyle/>
          <a:p>
            <a:r>
              <a:rPr lang="cs-CZ" b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Mojmír II</a:t>
            </a:r>
            <a:endParaRPr lang="cs-CZ" b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3968" y="2492896"/>
            <a:ext cx="3898776" cy="2448272"/>
          </a:xfrm>
        </p:spPr>
        <p:txBody>
          <a:bodyPr>
            <a:noAutofit/>
          </a:bodyPr>
          <a:lstStyle/>
          <a:p>
            <a:r>
              <a:rPr lang="en-GB" sz="2800" dirty="0" err="1" smtClean="0"/>
              <a:t>Mojmir</a:t>
            </a:r>
            <a:r>
              <a:rPr lang="en-GB" sz="2800" dirty="0" smtClean="0"/>
              <a:t> was the last Great Moravia</a:t>
            </a:r>
            <a:r>
              <a:rPr lang="cs-CZ" sz="2800" dirty="0" smtClean="0"/>
              <a:t>‘s prince.</a:t>
            </a:r>
            <a:r>
              <a:rPr lang="en-GB" sz="2800" dirty="0" smtClean="0"/>
              <a:t> </a:t>
            </a:r>
            <a:endParaRPr lang="cs-CZ" sz="2800" dirty="0" smtClean="0"/>
          </a:p>
          <a:p>
            <a:r>
              <a:rPr lang="cs-CZ" sz="2800" dirty="0" err="1" smtClean="0"/>
              <a:t>The</a:t>
            </a:r>
            <a:r>
              <a:rPr lang="cs-CZ" sz="2800" dirty="0" smtClean="0"/>
              <a:t> last </a:t>
            </a:r>
            <a:r>
              <a:rPr lang="cs-CZ" sz="2800" dirty="0" err="1" smtClean="0"/>
              <a:t>information</a:t>
            </a:r>
            <a:r>
              <a:rPr lang="cs-CZ" sz="2800" dirty="0" smtClean="0"/>
              <a:t> </a:t>
            </a:r>
            <a:r>
              <a:rPr lang="cs-CZ" sz="2800" dirty="0" err="1" smtClean="0"/>
              <a:t>about</a:t>
            </a:r>
            <a:r>
              <a:rPr lang="cs-CZ" sz="2800" dirty="0" smtClean="0"/>
              <a:t> Great </a:t>
            </a:r>
            <a:r>
              <a:rPr lang="cs-CZ" sz="2800" dirty="0" err="1" smtClean="0"/>
              <a:t>Moravia</a:t>
            </a:r>
            <a:r>
              <a:rPr lang="cs-CZ" sz="2800" dirty="0" smtClean="0"/>
              <a:t> </a:t>
            </a:r>
            <a:r>
              <a:rPr lang="cs-CZ" sz="2800" dirty="0" err="1" smtClean="0"/>
              <a:t>comes</a:t>
            </a:r>
            <a:r>
              <a:rPr lang="cs-CZ" sz="2800" dirty="0" smtClean="0"/>
              <a:t> </a:t>
            </a:r>
            <a:r>
              <a:rPr lang="cs-CZ" sz="2800" dirty="0" err="1" smtClean="0"/>
              <a:t>from</a:t>
            </a:r>
            <a:r>
              <a:rPr lang="cs-CZ" sz="2800" dirty="0" smtClean="0"/>
              <a:t> 906.</a:t>
            </a:r>
            <a:endParaRPr lang="en-GB" sz="2800" dirty="0"/>
          </a:p>
        </p:txBody>
      </p:sp>
      <p:pic>
        <p:nvPicPr>
          <p:cNvPr id="4" name="Picture 4" descr="http://www.2zskolin.cz/panovnici/01/Image4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2232248" cy="2808312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323528" y="465313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Mojmír II </a:t>
            </a:r>
            <a:r>
              <a:rPr lang="cs-CZ" sz="2400" dirty="0" smtClean="0">
                <a:solidFill>
                  <a:srgbClr val="FF0000"/>
                </a:solidFill>
              </a:rPr>
              <a:t>894-907?</a:t>
            </a:r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smtClean="0">
                <a:solidFill>
                  <a:srgbClr val="FF0000"/>
                </a:solidFill>
              </a:rPr>
              <a:t>          (</a:t>
            </a:r>
            <a:r>
              <a:rPr lang="en-GB" sz="2400" dirty="0" smtClean="0"/>
              <a:t>reign</a:t>
            </a:r>
            <a:r>
              <a:rPr lang="cs-CZ" sz="2400" dirty="0" smtClean="0">
                <a:solidFill>
                  <a:srgbClr val="FF0000"/>
                </a:solidFill>
              </a:rPr>
              <a:t>)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87824" y="548680"/>
            <a:ext cx="2674640" cy="936104"/>
          </a:xfrm>
        </p:spPr>
        <p:txBody>
          <a:bodyPr>
            <a:noAutofit/>
          </a:bodyPr>
          <a:lstStyle/>
          <a:p>
            <a:r>
              <a:rPr lang="cs-CZ" sz="44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sym typeface="Wingdings" pitchFamily="2" charset="2"/>
              </a:rPr>
              <a:t></a:t>
            </a:r>
            <a:r>
              <a:rPr lang="cs-CZ" sz="44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Test </a:t>
            </a:r>
            <a:r>
              <a:rPr lang="cs-CZ" sz="44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sym typeface="Wingdings" pitchFamily="2" charset="2"/>
              </a:rPr>
              <a:t></a:t>
            </a:r>
            <a:endParaRPr lang="cs-CZ" sz="44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2420888"/>
            <a:ext cx="7427168" cy="3024336"/>
          </a:xfrm>
        </p:spPr>
        <p:txBody>
          <a:bodyPr>
            <a:normAutofit fontScale="77500" lnSpcReduction="20000"/>
          </a:bodyPr>
          <a:lstStyle/>
          <a:p>
            <a:r>
              <a:rPr lang="cs-CZ" sz="3300" dirty="0" smtClean="0">
                <a:solidFill>
                  <a:srgbClr val="FF0000"/>
                </a:solidFill>
              </a:rPr>
              <a:t>Mojmír I.                             </a:t>
            </a:r>
            <a:r>
              <a:rPr lang="cs-CZ" sz="3300" dirty="0" smtClean="0">
                <a:solidFill>
                  <a:srgbClr val="FF0000"/>
                </a:solidFill>
              </a:rPr>
              <a:t> </a:t>
            </a:r>
            <a:r>
              <a:rPr lang="cs-CZ" sz="3300" dirty="0" smtClean="0">
                <a:solidFill>
                  <a:srgbClr val="7030A0"/>
                </a:solidFill>
              </a:rPr>
              <a:t>846-870  (</a:t>
            </a:r>
            <a:r>
              <a:rPr lang="cs-CZ" sz="3300" dirty="0" err="1" smtClean="0">
                <a:solidFill>
                  <a:srgbClr val="7030A0"/>
                </a:solidFill>
              </a:rPr>
              <a:t>reign</a:t>
            </a:r>
            <a:r>
              <a:rPr lang="cs-CZ" sz="3300" dirty="0" smtClean="0">
                <a:solidFill>
                  <a:srgbClr val="7030A0"/>
                </a:solidFill>
              </a:rPr>
              <a:t>)</a:t>
            </a:r>
          </a:p>
          <a:p>
            <a:pPr>
              <a:buNone/>
            </a:pPr>
            <a:r>
              <a:rPr lang="cs-CZ" sz="3300" dirty="0" smtClean="0"/>
              <a:t>                                 </a:t>
            </a:r>
          </a:p>
          <a:p>
            <a:r>
              <a:rPr lang="cs-CZ" sz="3300" dirty="0" smtClean="0">
                <a:solidFill>
                  <a:srgbClr val="FFC000"/>
                </a:solidFill>
              </a:rPr>
              <a:t>Svatopluk                            </a:t>
            </a:r>
            <a:r>
              <a:rPr lang="cs-CZ" sz="3300" dirty="0" smtClean="0">
                <a:solidFill>
                  <a:srgbClr val="FF0000"/>
                </a:solidFill>
              </a:rPr>
              <a:t>870-894 </a:t>
            </a:r>
            <a:r>
              <a:rPr lang="cs-CZ" sz="3300" dirty="0" smtClean="0">
                <a:solidFill>
                  <a:srgbClr val="FF0000"/>
                </a:solidFill>
              </a:rPr>
              <a:t>( </a:t>
            </a:r>
            <a:r>
              <a:rPr lang="cs-CZ" sz="3300" dirty="0" err="1" smtClean="0">
                <a:solidFill>
                  <a:srgbClr val="FF0000"/>
                </a:solidFill>
              </a:rPr>
              <a:t>reign</a:t>
            </a:r>
            <a:r>
              <a:rPr lang="cs-CZ" sz="3300" dirty="0" smtClean="0">
                <a:solidFill>
                  <a:srgbClr val="FF0000"/>
                </a:solidFill>
              </a:rPr>
              <a:t>)</a:t>
            </a:r>
          </a:p>
          <a:p>
            <a:endParaRPr lang="cs-CZ" sz="3300" dirty="0" smtClean="0"/>
          </a:p>
          <a:p>
            <a:r>
              <a:rPr lang="cs-CZ" sz="3300" dirty="0" smtClean="0">
                <a:solidFill>
                  <a:srgbClr val="92D050"/>
                </a:solidFill>
              </a:rPr>
              <a:t>Mojmír II.                           </a:t>
            </a:r>
            <a:r>
              <a:rPr lang="cs-CZ" sz="3300" dirty="0" smtClean="0">
                <a:solidFill>
                  <a:srgbClr val="92D050"/>
                </a:solidFill>
              </a:rPr>
              <a:t>	894-907 </a:t>
            </a:r>
            <a:r>
              <a:rPr lang="cs-CZ" sz="3300" dirty="0" smtClean="0">
                <a:solidFill>
                  <a:srgbClr val="92D050"/>
                </a:solidFill>
              </a:rPr>
              <a:t>? (</a:t>
            </a:r>
            <a:r>
              <a:rPr lang="en-GB" sz="3300" dirty="0" smtClean="0">
                <a:solidFill>
                  <a:srgbClr val="92D050"/>
                </a:solidFill>
              </a:rPr>
              <a:t>reign</a:t>
            </a:r>
            <a:r>
              <a:rPr lang="cs-CZ" sz="3300" dirty="0" smtClean="0">
                <a:solidFill>
                  <a:srgbClr val="92D050"/>
                </a:solidFill>
              </a:rPr>
              <a:t>)</a:t>
            </a:r>
          </a:p>
          <a:p>
            <a:pPr>
              <a:buNone/>
            </a:pPr>
            <a:r>
              <a:rPr lang="cs-CZ" sz="3300" dirty="0" smtClean="0">
                <a:solidFill>
                  <a:srgbClr val="92D050"/>
                </a:solidFill>
              </a:rPr>
              <a:t>                   </a:t>
            </a:r>
            <a:endParaRPr lang="cs-CZ" sz="3300" dirty="0" smtClean="0"/>
          </a:p>
          <a:p>
            <a:r>
              <a:rPr lang="cs-CZ" sz="3300" smtClean="0">
                <a:solidFill>
                  <a:srgbClr val="7030A0"/>
                </a:solidFill>
              </a:rPr>
              <a:t>Rostislav                              </a:t>
            </a:r>
            <a:r>
              <a:rPr lang="cs-CZ" sz="3300" smtClean="0">
                <a:solidFill>
                  <a:srgbClr val="7030A0"/>
                </a:solidFill>
              </a:rPr>
              <a:t>	</a:t>
            </a:r>
            <a:r>
              <a:rPr lang="cs-CZ" sz="3300" smtClean="0">
                <a:solidFill>
                  <a:srgbClr val="FFC000"/>
                </a:solidFill>
              </a:rPr>
              <a:t>830-846  </a:t>
            </a:r>
            <a:r>
              <a:rPr lang="cs-CZ" sz="3300" dirty="0" smtClean="0">
                <a:solidFill>
                  <a:srgbClr val="FFC000"/>
                </a:solidFill>
              </a:rPr>
              <a:t>(</a:t>
            </a:r>
            <a:r>
              <a:rPr lang="cs-CZ" sz="3300" dirty="0" err="1" smtClean="0">
                <a:solidFill>
                  <a:srgbClr val="FFC000"/>
                </a:solidFill>
              </a:rPr>
              <a:t>reign</a:t>
            </a:r>
            <a:r>
              <a:rPr lang="cs-CZ" sz="3300" dirty="0" smtClean="0">
                <a:solidFill>
                  <a:srgbClr val="FFC000"/>
                </a:solidFill>
              </a:rPr>
              <a:t>)</a:t>
            </a:r>
          </a:p>
          <a:p>
            <a:endParaRPr lang="cs-CZ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43808" y="332656"/>
            <a:ext cx="3106688" cy="1143000"/>
          </a:xfrm>
        </p:spPr>
        <p:txBody>
          <a:bodyPr/>
          <a:lstStyle/>
          <a:p>
            <a:r>
              <a:rPr lang="cs-CZ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Pictures</a:t>
            </a:r>
            <a:endParaRPr lang="cs-CZ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GB" sz="1800" dirty="0" err="1" smtClean="0"/>
              <a:t>Mapa</a:t>
            </a:r>
            <a:r>
              <a:rPr lang="en-GB" sz="1800" dirty="0" smtClean="0"/>
              <a:t> </a:t>
            </a:r>
            <a:r>
              <a:rPr lang="en-GB" sz="1800" dirty="0" err="1" smtClean="0"/>
              <a:t>Velké</a:t>
            </a:r>
            <a:r>
              <a:rPr lang="en-GB" sz="1800" dirty="0" smtClean="0"/>
              <a:t> </a:t>
            </a:r>
            <a:r>
              <a:rPr lang="en-GB" sz="1800" dirty="0" err="1" smtClean="0"/>
              <a:t>Moravy</a:t>
            </a:r>
            <a:r>
              <a:rPr lang="en-GB" sz="1800" dirty="0" smtClean="0"/>
              <a:t>.[2012-04-01] In </a:t>
            </a:r>
            <a:r>
              <a:rPr lang="en-GB" sz="1800" i="1" dirty="0" err="1" smtClean="0"/>
              <a:t>Historie</a:t>
            </a:r>
            <a:r>
              <a:rPr lang="en-GB" sz="1800" i="1" dirty="0" smtClean="0"/>
              <a:t> lidstva.cz</a:t>
            </a:r>
            <a:r>
              <a:rPr lang="en-GB" sz="1800" dirty="0" smtClean="0"/>
              <a:t>. Searched in: </a:t>
            </a:r>
            <a:r>
              <a:rPr lang="en-GB" sz="1800" u="sng" dirty="0" smtClean="0">
                <a:solidFill>
                  <a:srgbClr val="FF0000"/>
                </a:solidFill>
                <a:hlinkClick r:id="rId2"/>
              </a:rPr>
              <a:t>http://www.ucebnice-dejepisu.ic.cz/0411-rany-stredovek-velka-morava.php</a:t>
            </a:r>
            <a:endParaRPr lang="en-GB" sz="1800" u="sng" dirty="0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GB" sz="1800" dirty="0" err="1" smtClean="0"/>
              <a:t>Mojm</a:t>
            </a:r>
            <a:r>
              <a:rPr lang="cs-CZ" sz="1800" dirty="0" smtClean="0"/>
              <a:t>í</a:t>
            </a:r>
            <a:r>
              <a:rPr lang="en-GB" sz="1800" dirty="0" smtClean="0"/>
              <a:t>r</a:t>
            </a:r>
            <a:r>
              <a:rPr lang="cs-CZ" sz="1800" dirty="0" smtClean="0"/>
              <a:t>.</a:t>
            </a:r>
            <a:r>
              <a:rPr lang="en-GB" sz="1800" dirty="0" smtClean="0"/>
              <a:t> [2012-04-01] In </a:t>
            </a:r>
            <a:r>
              <a:rPr lang="en-GB" sz="1800" dirty="0" err="1" smtClean="0"/>
              <a:t>Panovníci</a:t>
            </a:r>
            <a:r>
              <a:rPr lang="en-GB" sz="1800" dirty="0" smtClean="0"/>
              <a:t> </a:t>
            </a:r>
            <a:r>
              <a:rPr lang="cs-CZ" sz="1800" i="1" dirty="0" err="1" smtClean="0"/>
              <a:t>č</a:t>
            </a:r>
            <a:r>
              <a:rPr lang="en-GB" sz="1800" i="1" dirty="0" err="1" smtClean="0"/>
              <a:t>eských</a:t>
            </a:r>
            <a:r>
              <a:rPr lang="en-GB" sz="1800" i="1" dirty="0" smtClean="0"/>
              <a:t> zemí.cz </a:t>
            </a:r>
            <a:r>
              <a:rPr lang="en-GB" sz="1800" dirty="0" smtClean="0"/>
              <a:t>. Searched in: </a:t>
            </a:r>
            <a:r>
              <a:rPr lang="en-GB" sz="1800" u="sng" dirty="0" smtClean="0">
                <a:solidFill>
                  <a:srgbClr val="FF0000"/>
                </a:solidFill>
                <a:hlinkClick r:id="rId3"/>
              </a:rPr>
              <a:t>http://www.2zskolin.cz/panovnici/01/01.htm</a:t>
            </a:r>
            <a:endParaRPr lang="en-GB" sz="1800" u="sng" dirty="0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GB" sz="1800" dirty="0" err="1" smtClean="0"/>
              <a:t>Rostislav</a:t>
            </a:r>
            <a:r>
              <a:rPr lang="en-GB" sz="1800" dirty="0" smtClean="0"/>
              <a:t> </a:t>
            </a:r>
            <a:r>
              <a:rPr lang="cs-CZ" sz="1800" dirty="0" smtClean="0"/>
              <a:t>.</a:t>
            </a:r>
            <a:r>
              <a:rPr lang="en-GB" sz="1800" dirty="0" smtClean="0"/>
              <a:t>[2012-04-01] In </a:t>
            </a:r>
            <a:r>
              <a:rPr lang="en-GB" sz="1800" i="1" dirty="0" err="1" smtClean="0"/>
              <a:t>Panovníc</a:t>
            </a:r>
            <a:r>
              <a:rPr lang="cs-CZ" sz="1800" i="1" dirty="0" smtClean="0"/>
              <a:t>i</a:t>
            </a:r>
            <a:r>
              <a:rPr lang="en-GB" sz="1800" i="1" dirty="0" smtClean="0"/>
              <a:t> </a:t>
            </a:r>
            <a:r>
              <a:rPr lang="cs-CZ" sz="1800" i="1" dirty="0" err="1" smtClean="0"/>
              <a:t>če</a:t>
            </a:r>
            <a:r>
              <a:rPr lang="en-GB" sz="1800" i="1" dirty="0" err="1" smtClean="0"/>
              <a:t>ských</a:t>
            </a:r>
            <a:r>
              <a:rPr lang="en-GB" sz="1800" i="1" dirty="0" smtClean="0"/>
              <a:t> zemí.cz </a:t>
            </a:r>
            <a:r>
              <a:rPr lang="en-GB" sz="1800" dirty="0" smtClean="0"/>
              <a:t>. Searched in: </a:t>
            </a:r>
            <a:r>
              <a:rPr lang="en-GB" sz="1800" u="sng" dirty="0" smtClean="0">
                <a:solidFill>
                  <a:srgbClr val="FF0000"/>
                </a:solidFill>
                <a:hlinkClick r:id="rId3"/>
              </a:rPr>
              <a:t>http://www.2zskolin.cz/panovnici/01/01.htm</a:t>
            </a:r>
            <a:endParaRPr lang="cs-CZ" sz="1800" u="sng" dirty="0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GB" sz="1800" dirty="0" err="1" smtClean="0"/>
              <a:t>Svatopluk</a:t>
            </a:r>
            <a:r>
              <a:rPr lang="cs-CZ" sz="1800" dirty="0" smtClean="0"/>
              <a:t>.</a:t>
            </a:r>
            <a:r>
              <a:rPr lang="en-GB" sz="1800" dirty="0" smtClean="0"/>
              <a:t> [2012-28-02] In </a:t>
            </a:r>
            <a:r>
              <a:rPr lang="en-GB" sz="1800" i="1" dirty="0" err="1" smtClean="0"/>
              <a:t>Panovníc</a:t>
            </a:r>
            <a:r>
              <a:rPr lang="cs-CZ" sz="1800" i="1" dirty="0" smtClean="0"/>
              <a:t>i </a:t>
            </a:r>
            <a:r>
              <a:rPr lang="cs-CZ" sz="1800" i="1" dirty="0" err="1" smtClean="0"/>
              <a:t>če</a:t>
            </a:r>
            <a:r>
              <a:rPr lang="en-GB" sz="1800" i="1" dirty="0" err="1" smtClean="0"/>
              <a:t>ských</a:t>
            </a:r>
            <a:r>
              <a:rPr lang="en-GB" sz="1800" i="1" dirty="0" smtClean="0"/>
              <a:t> zemí.cz </a:t>
            </a:r>
            <a:r>
              <a:rPr lang="en-GB" sz="1800" dirty="0" smtClean="0"/>
              <a:t>. Searched in: </a:t>
            </a:r>
            <a:r>
              <a:rPr lang="en-GB" sz="1800" u="sng" dirty="0" smtClean="0">
                <a:solidFill>
                  <a:schemeClr val="accent5">
                    <a:lumMod val="50000"/>
                  </a:schemeClr>
                </a:solidFill>
                <a:hlinkClick r:id="rId3"/>
              </a:rPr>
              <a:t>http://www.2zskolin.cz/panovnici/01/01.htm</a:t>
            </a:r>
            <a:r>
              <a:rPr lang="en-GB" sz="1800" u="sng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GB" sz="1800" dirty="0" err="1" smtClean="0"/>
              <a:t>Mojmír</a:t>
            </a:r>
            <a:r>
              <a:rPr lang="en-GB" sz="1800" dirty="0" smtClean="0"/>
              <a:t> II</a:t>
            </a:r>
            <a:r>
              <a:rPr lang="cs-CZ" sz="1800" dirty="0" smtClean="0"/>
              <a:t>.</a:t>
            </a:r>
            <a:r>
              <a:rPr lang="en-GB" sz="1800" dirty="0" smtClean="0"/>
              <a:t> [2012-28-02] In </a:t>
            </a:r>
            <a:r>
              <a:rPr lang="en-GB" sz="1800" i="1" dirty="0" err="1" smtClean="0"/>
              <a:t>Panovníc</a:t>
            </a:r>
            <a:r>
              <a:rPr lang="cs-CZ" sz="1800" i="1" dirty="0" smtClean="0"/>
              <a:t>i</a:t>
            </a:r>
            <a:r>
              <a:rPr lang="en-GB" sz="1800" i="1" dirty="0" smtClean="0"/>
              <a:t> </a:t>
            </a:r>
            <a:r>
              <a:rPr lang="cs-CZ" sz="1800" i="1" dirty="0" err="1" smtClean="0"/>
              <a:t>če</a:t>
            </a:r>
            <a:r>
              <a:rPr lang="en-GB" sz="1800" i="1" dirty="0" err="1" smtClean="0"/>
              <a:t>ských</a:t>
            </a:r>
            <a:r>
              <a:rPr lang="en-GB" sz="1800" i="1" dirty="0" smtClean="0"/>
              <a:t> zemí.cz </a:t>
            </a:r>
            <a:r>
              <a:rPr lang="en-GB" sz="1800" dirty="0" smtClean="0"/>
              <a:t>. Searched in: </a:t>
            </a:r>
            <a:r>
              <a:rPr lang="en-GB" sz="1800" u="sng" dirty="0" smtClean="0">
                <a:solidFill>
                  <a:srgbClr val="00B0F0"/>
                </a:solidFill>
                <a:hlinkClick r:id="rId3"/>
              </a:rPr>
              <a:t>http://www.2zskolin.cz/panovnici/01/01.htm</a:t>
            </a:r>
            <a:r>
              <a:rPr lang="en-GB" sz="1800" u="sng" dirty="0" smtClean="0">
                <a:solidFill>
                  <a:srgbClr val="00B0F0"/>
                </a:solidFill>
              </a:rPr>
              <a:t> </a:t>
            </a:r>
            <a:endParaRPr lang="en-GB" sz="1800" dirty="0" smtClean="0">
              <a:solidFill>
                <a:srgbClr val="00B0F0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GB" sz="1800" dirty="0" err="1" smtClean="0"/>
              <a:t>Sv</a:t>
            </a:r>
            <a:r>
              <a:rPr lang="en-GB" sz="1800" dirty="0" smtClean="0"/>
              <a:t>. Cyril a </a:t>
            </a:r>
            <a:r>
              <a:rPr lang="en-GB" sz="1800" dirty="0" err="1" smtClean="0"/>
              <a:t>sv</a:t>
            </a:r>
            <a:r>
              <a:rPr lang="en-GB" sz="1800" dirty="0" smtClean="0"/>
              <a:t>. </a:t>
            </a:r>
            <a:r>
              <a:rPr lang="en-GB" sz="1800" dirty="0" err="1" smtClean="0"/>
              <a:t>Metoděj</a:t>
            </a:r>
            <a:r>
              <a:rPr lang="cs-CZ" sz="1800" dirty="0" smtClean="0"/>
              <a:t>.</a:t>
            </a:r>
            <a:r>
              <a:rPr lang="en-GB" sz="1800" dirty="0" smtClean="0"/>
              <a:t> [2012-28-02] In </a:t>
            </a:r>
            <a:r>
              <a:rPr lang="en-GB" sz="1800" i="1" dirty="0" smtClean="0"/>
              <a:t>reicka.cz. </a:t>
            </a:r>
            <a:r>
              <a:rPr lang="en-GB" sz="1800" dirty="0" smtClean="0"/>
              <a:t>Searched in: </a:t>
            </a:r>
            <a:r>
              <a:rPr lang="en-GB" sz="1800" u="sng" dirty="0" smtClean="0">
                <a:solidFill>
                  <a:srgbClr val="00B0F0"/>
                </a:solidFill>
              </a:rPr>
              <a:t>http://jitkaneradova.blogspot.com/2011/07/cyril-metodej.html </a:t>
            </a:r>
          </a:p>
          <a:p>
            <a:pPr>
              <a:buFont typeface="Courier New" pitchFamily="49" charset="0"/>
              <a:buChar char="o"/>
            </a:pPr>
            <a:r>
              <a:rPr lang="en-GB" sz="1800" dirty="0" err="1" smtClean="0"/>
              <a:t>Sv</a:t>
            </a:r>
            <a:r>
              <a:rPr lang="en-GB" sz="1800" dirty="0" smtClean="0"/>
              <a:t>. Cyril a </a:t>
            </a:r>
            <a:r>
              <a:rPr lang="en-GB" sz="1800" dirty="0" err="1" smtClean="0"/>
              <a:t>sv</a:t>
            </a:r>
            <a:r>
              <a:rPr lang="en-GB" sz="1800" dirty="0" smtClean="0"/>
              <a:t> </a:t>
            </a:r>
            <a:r>
              <a:rPr lang="en-GB" sz="1800" dirty="0" err="1" smtClean="0"/>
              <a:t>Metoděj</a:t>
            </a:r>
            <a:r>
              <a:rPr lang="cs-CZ" sz="1800" dirty="0" smtClean="0"/>
              <a:t>.</a:t>
            </a:r>
            <a:r>
              <a:rPr lang="en-GB" sz="1800" dirty="0" smtClean="0"/>
              <a:t> [2012-28-02] In </a:t>
            </a:r>
            <a:r>
              <a:rPr lang="en-GB" sz="1800" i="1" dirty="0" smtClean="0"/>
              <a:t>Wikipedia.cz</a:t>
            </a:r>
            <a:r>
              <a:rPr lang="cs-CZ" sz="1800" i="1" dirty="0" smtClean="0"/>
              <a:t>. </a:t>
            </a:r>
            <a:r>
              <a:rPr lang="en-GB" sz="1800" dirty="0" smtClean="0"/>
              <a:t>Searched in: </a:t>
            </a:r>
            <a:r>
              <a:rPr lang="en-GB" sz="1800" u="sng" dirty="0" smtClean="0">
                <a:solidFill>
                  <a:srgbClr val="00B0F0"/>
                </a:solidFill>
              </a:rPr>
              <a:t>http://cs.wikipedia.org/wiki/Velkomoravsk%C3%A1_%C5%99%C3%AD%C5%A1e</a:t>
            </a:r>
          </a:p>
          <a:p>
            <a:pPr>
              <a:buFont typeface="Courier New" pitchFamily="49" charset="0"/>
              <a:buChar char="o"/>
            </a:pPr>
            <a:endParaRPr lang="cs-CZ" sz="1800" u="sng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cs-CZ" sz="18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334</Words>
  <Application>Microsoft Office PowerPoint</Application>
  <PresentationFormat>Předvádění na obrazovce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Technický</vt:lpstr>
      <vt:lpstr>Great Moravia</vt:lpstr>
      <vt:lpstr>Mojmír I</vt:lpstr>
      <vt:lpstr>Rostislav</vt:lpstr>
      <vt:lpstr>St Cyril and St Methodius</vt:lpstr>
      <vt:lpstr>St Cyril and St Methodius </vt:lpstr>
      <vt:lpstr>Svatopluk</vt:lpstr>
      <vt:lpstr>Mojmír II</vt:lpstr>
      <vt:lpstr> Test </vt:lpstr>
      <vt:lpstr>Pictures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Moravia</dc:title>
  <dc:creator>Zak</dc:creator>
  <cp:lastModifiedBy>Jana</cp:lastModifiedBy>
  <cp:revision>44</cp:revision>
  <dcterms:created xsi:type="dcterms:W3CDTF">2011-12-20T11:40:49Z</dcterms:created>
  <dcterms:modified xsi:type="dcterms:W3CDTF">2012-05-13T09:49:13Z</dcterms:modified>
</cp:coreProperties>
</file>